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7"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B9120B-1D7C-4BEA-A3DF-6F3E5834C0C9}" type="datetimeFigureOut">
              <a:rPr lang="en-US" smtClean="0"/>
              <a:t>8/5/2012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FBFB18-3E93-4FEC-AF78-932EBCDF008C}" type="slidenum">
              <a:rPr lang="en-US" smtClean="0"/>
              <a:t>‹#›</a:t>
            </a:fld>
            <a:endParaRPr lang="en-US"/>
          </a:p>
        </p:txBody>
      </p:sp>
    </p:spTree>
    <p:extLst>
      <p:ext uri="{BB962C8B-B14F-4D97-AF65-F5344CB8AC3E}">
        <p14:creationId xmlns:p14="http://schemas.microsoft.com/office/powerpoint/2010/main" val="1438434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educators know our students are not only competing</a:t>
            </a:r>
            <a:r>
              <a:rPr lang="en-US" baseline="0" dirty="0" smtClean="0"/>
              <a:t> with there peers but also on a global level. The question that must be answered is: Is our district providing our students the tools to compete on a global level? Are we utilizing tools and strategies that the global market will be looking for? Are we providing this in all areas reading, math, social studies, science, and technology? In Education Week Digital Directions “</a:t>
            </a:r>
            <a:r>
              <a:rPr lang="en-US" dirty="0" smtClean="0"/>
              <a:t>experts say the attention and resources being paid by educators and policymakers in other countries to developing students’ technical skills could put U.S. students behind the curve very soon. Australia, Britain, China, and South Korea have launched plans to ensure that all students have the tools, as well as the essential knowledge and skills, to use technology effectively for learning and work. And a number of developing nations are ramping up programs to help teachers and students become proficient in using computers and other information and communication tools.” (</a:t>
            </a:r>
            <a:r>
              <a:rPr lang="en-US" dirty="0" err="1" smtClean="0"/>
              <a:t>Manzo</a:t>
            </a:r>
            <a:r>
              <a:rPr lang="en-US" dirty="0" smtClean="0"/>
              <a:t>, 2009).  In an effort to make improvements</a:t>
            </a:r>
            <a:r>
              <a:rPr lang="en-US" baseline="0" dirty="0" smtClean="0"/>
              <a:t> in the use of technology in education, the ISTE has provided guidelines for administrators to impact the educational process and the use of technology.</a:t>
            </a:r>
          </a:p>
          <a:p>
            <a:endParaRPr lang="en-US" dirty="0" smtClean="0"/>
          </a:p>
          <a:p>
            <a:r>
              <a:rPr lang="en-US" dirty="0" err="1" smtClean="0"/>
              <a:t>Manzo</a:t>
            </a:r>
            <a:r>
              <a:rPr lang="en-US" dirty="0" smtClean="0"/>
              <a:t>, Kathleen K.</a:t>
            </a:r>
            <a:r>
              <a:rPr lang="en-US" baseline="0" dirty="0" smtClean="0"/>
              <a:t> (2009). Global competition: U.S. Students vs. International Peers: Are U.S. students’ tech skills keeping up with their international peers? Retrieved from </a:t>
            </a:r>
            <a:r>
              <a:rPr lang="en-US" dirty="0" smtClean="0"/>
              <a:t>http://www.edweek.org/dd/articles/2009/06/17/04global.h02.html</a:t>
            </a:r>
            <a:endParaRPr lang="en-US" dirty="0"/>
          </a:p>
        </p:txBody>
      </p:sp>
      <p:sp>
        <p:nvSpPr>
          <p:cNvPr id="4" name="Slide Number Placeholder 3"/>
          <p:cNvSpPr>
            <a:spLocks noGrp="1"/>
          </p:cNvSpPr>
          <p:nvPr>
            <p:ph type="sldNum" sz="quarter" idx="10"/>
          </p:nvPr>
        </p:nvSpPr>
        <p:spPr/>
        <p:txBody>
          <a:bodyPr/>
          <a:lstStyle/>
          <a:p>
            <a:fld id="{2432D7FF-4982-463E-B882-1BCD9D9AB061}" type="slidenum">
              <a:rPr lang="en-US" smtClean="0"/>
              <a:t>2</a:t>
            </a:fld>
            <a:endParaRPr lang="en-US" dirty="0"/>
          </a:p>
        </p:txBody>
      </p:sp>
    </p:spTree>
    <p:extLst>
      <p:ext uri="{BB962C8B-B14F-4D97-AF65-F5344CB8AC3E}">
        <p14:creationId xmlns:p14="http://schemas.microsoft.com/office/powerpoint/2010/main" val="392890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t>
            </a:r>
            <a:r>
              <a:rPr lang="en-US" baseline="0" dirty="0" smtClean="0"/>
              <a:t> </a:t>
            </a:r>
            <a:r>
              <a:rPr lang="en-US" baseline="0" dirty="0" err="1" smtClean="0"/>
              <a:t>activclassroom</a:t>
            </a:r>
            <a:r>
              <a:rPr lang="en-US" baseline="0" dirty="0" smtClean="0"/>
              <a:t> requires teachers to learn to use technology to engage students in the lesson. And rather tell you how this works let’s see it in action.</a:t>
            </a:r>
            <a:endParaRPr lang="en-US" dirty="0"/>
          </a:p>
        </p:txBody>
      </p:sp>
      <p:sp>
        <p:nvSpPr>
          <p:cNvPr id="4" name="Slide Number Placeholder 3"/>
          <p:cNvSpPr>
            <a:spLocks noGrp="1"/>
          </p:cNvSpPr>
          <p:nvPr>
            <p:ph type="sldNum" sz="quarter" idx="10"/>
          </p:nvPr>
        </p:nvSpPr>
        <p:spPr/>
        <p:txBody>
          <a:bodyPr/>
          <a:lstStyle/>
          <a:p>
            <a:fld id="{2432D7FF-4982-463E-B882-1BCD9D9AB061}" type="slidenum">
              <a:rPr lang="en-US" smtClean="0"/>
              <a:t>3</a:t>
            </a:fld>
            <a:endParaRPr lang="en-US" dirty="0"/>
          </a:p>
        </p:txBody>
      </p:sp>
    </p:spTree>
    <p:extLst>
      <p:ext uri="{BB962C8B-B14F-4D97-AF65-F5344CB8AC3E}">
        <p14:creationId xmlns:p14="http://schemas.microsoft.com/office/powerpoint/2010/main" val="2875293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F2E60DB-7DE2-4C17-81C5-EA29EF6CA103}" type="datetimeFigureOut">
              <a:rPr lang="en-US" smtClean="0"/>
              <a:t>8/5/2012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C37FA48B-3097-41A9-920D-4BEF191B7872}"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2E60DB-7DE2-4C17-81C5-EA29EF6CA103}" type="datetimeFigureOut">
              <a:rPr lang="en-US" smtClean="0"/>
              <a:t>8/5/2012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2E60DB-7DE2-4C17-81C5-EA29EF6CA103}" type="datetimeFigureOut">
              <a:rPr lang="en-US" smtClean="0"/>
              <a:t>8/5/2012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F2E60DB-7DE2-4C17-81C5-EA29EF6CA103}" type="datetimeFigureOut">
              <a:rPr lang="en-US" smtClean="0"/>
              <a:t>8/5/2012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2E60DB-7DE2-4C17-81C5-EA29EF6CA103}" type="datetimeFigureOut">
              <a:rPr lang="en-US" smtClean="0"/>
              <a:t>8/5/2012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F2E60DB-7DE2-4C17-81C5-EA29EF6CA103}" type="datetimeFigureOut">
              <a:rPr lang="en-US" smtClean="0"/>
              <a:t>8/5/2012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FA48B-3097-41A9-920D-4BEF191B7872}"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F2E60DB-7DE2-4C17-81C5-EA29EF6CA103}" type="datetimeFigureOut">
              <a:rPr lang="en-US" smtClean="0"/>
              <a:t>8/5/2012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2E60DB-7DE2-4C17-81C5-EA29EF6CA103}" type="datetimeFigureOut">
              <a:rPr lang="en-US" smtClean="0"/>
              <a:t>8/5/2012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2E60DB-7DE2-4C17-81C5-EA29EF6CA103}" type="datetimeFigureOut">
              <a:rPr lang="en-US" smtClean="0"/>
              <a:t>8/5/2012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F2E60DB-7DE2-4C17-81C5-EA29EF6CA103}" type="datetimeFigureOut">
              <a:rPr lang="en-US" smtClean="0"/>
              <a:t>8/5/2012</a:t>
            </a:fld>
            <a:endParaRPr lang="en-US"/>
          </a:p>
        </p:txBody>
      </p:sp>
      <p:sp>
        <p:nvSpPr>
          <p:cNvPr id="7" name="Slide Number Placeholder 6"/>
          <p:cNvSpPr>
            <a:spLocks noGrp="1"/>
          </p:cNvSpPr>
          <p:nvPr>
            <p:ph type="sldNum" sz="quarter" idx="12"/>
          </p:nvPr>
        </p:nvSpPr>
        <p:spPr/>
        <p:txBody>
          <a:bodyPr/>
          <a:lstStyle/>
          <a:p>
            <a:fld id="{C37FA48B-3097-41A9-920D-4BEF191B7872}"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2E60DB-7DE2-4C17-81C5-EA29EF6CA103}" type="datetimeFigureOut">
              <a:rPr lang="en-US" smtClean="0"/>
              <a:t>8/5/2012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C37FA48B-3097-41A9-920D-4BEF191B787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F2E60DB-7DE2-4C17-81C5-EA29EF6CA103}" type="datetimeFigureOut">
              <a:rPr lang="en-US" smtClean="0"/>
              <a:t>8/5/2012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37FA48B-3097-41A9-920D-4BEF191B787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eschoolnews.com/video/?q=CT1wecDsedD7dYqcvGVDl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hyperlink" Target="http://vidego.multicastmedia.com/player.php?v=z0qv801i&amp;video_uuid=z0qv801i"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8927" y="533400"/>
            <a:ext cx="7315200" cy="1327068"/>
          </a:xfrm>
        </p:spPr>
        <p:txBody>
          <a:bodyPr>
            <a:normAutofit/>
          </a:bodyPr>
          <a:lstStyle/>
          <a:p>
            <a:pPr algn="ctr"/>
            <a:r>
              <a:rPr lang="en-US" sz="3600" dirty="0" smtClean="0">
                <a:latin typeface="Arial Narrow" pitchFamily="34" charset="0"/>
              </a:rPr>
              <a:t>Why does your organization need this innovation?</a:t>
            </a:r>
            <a:endParaRPr lang="en-US" sz="3600" dirty="0">
              <a:latin typeface="Arial Narrow" pitchFamily="34" charset="0"/>
            </a:endParaRPr>
          </a:p>
        </p:txBody>
      </p:sp>
      <p:sp>
        <p:nvSpPr>
          <p:cNvPr id="2" name="Content Placeholder 1"/>
          <p:cNvSpPr>
            <a:spLocks noGrp="1"/>
          </p:cNvSpPr>
          <p:nvPr>
            <p:ph idx="1"/>
          </p:nvPr>
        </p:nvSpPr>
        <p:spPr>
          <a:xfrm>
            <a:off x="1638300" y="1905000"/>
            <a:ext cx="6019800" cy="3581400"/>
          </a:xfrm>
          <a:prstGeom prst="rect">
            <a:avLst/>
          </a:prstGeom>
        </p:spPr>
        <p:txBody>
          <a:bodyPr/>
          <a:lstStyle/>
          <a:p>
            <a:r>
              <a:rPr lang="en-US" sz="3200" dirty="0" smtClean="0"/>
              <a:t>Competitiveness</a:t>
            </a:r>
          </a:p>
          <a:p>
            <a:r>
              <a:rPr lang="en-US" sz="3200" dirty="0" smtClean="0"/>
              <a:t>Improving student achievement</a:t>
            </a:r>
          </a:p>
          <a:p>
            <a:r>
              <a:rPr lang="en-US" sz="3200" dirty="0" smtClean="0"/>
              <a:t>Improving teacher integration of technology and pedagogy</a:t>
            </a:r>
          </a:p>
          <a:p>
            <a:pPr marL="0" indent="0">
              <a:buNone/>
            </a:pPr>
            <a:endParaRPr lang="en-US" sz="3200" dirty="0" smtClean="0"/>
          </a:p>
          <a:p>
            <a:endParaRPr lang="en-US" dirty="0"/>
          </a:p>
        </p:txBody>
      </p:sp>
      <p:sp>
        <p:nvSpPr>
          <p:cNvPr id="4" name="TextBox 3"/>
          <p:cNvSpPr txBox="1"/>
          <p:nvPr/>
        </p:nvSpPr>
        <p:spPr>
          <a:xfrm>
            <a:off x="1219200" y="5638800"/>
            <a:ext cx="6858000" cy="261610"/>
          </a:xfrm>
          <a:prstGeom prst="rect">
            <a:avLst/>
          </a:prstGeom>
          <a:noFill/>
        </p:spPr>
        <p:txBody>
          <a:bodyPr wrap="square" rtlCol="0">
            <a:spAutoFit/>
          </a:bodyPr>
          <a:lstStyle/>
          <a:p>
            <a:r>
              <a:rPr lang="en-US" sz="1100" dirty="0"/>
              <a:t>http://hanimorgan.com/TEACHINGWITHTHEINTERACTIVEWHITEBOARD.pdf</a:t>
            </a:r>
          </a:p>
        </p:txBody>
      </p:sp>
    </p:spTree>
    <p:extLst>
      <p:ext uri="{BB962C8B-B14F-4D97-AF65-F5344CB8AC3E}">
        <p14:creationId xmlns:p14="http://schemas.microsoft.com/office/powerpoint/2010/main" val="3767894616"/>
      </p:ext>
    </p:extLst>
  </p:cSld>
  <p:clrMapOvr>
    <a:masterClrMapping/>
  </p:clrMapOvr>
  <mc:AlternateContent xmlns:mc="http://schemas.openxmlformats.org/markup-compatibility/2006" xmlns:p14="http://schemas.microsoft.com/office/powerpoint/2010/main">
    <mc:Choice Requires="p14">
      <p:transition p14:dur="350">
        <p14:reveal/>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90600" y="533400"/>
            <a:ext cx="6781800" cy="762000"/>
          </a:xfrm>
        </p:spPr>
        <p:txBody>
          <a:bodyPr>
            <a:normAutofit/>
          </a:bodyPr>
          <a:lstStyle/>
          <a:p>
            <a:pPr algn="ctr"/>
            <a:r>
              <a:rPr lang="en-US" sz="3600" dirty="0" smtClean="0">
                <a:latin typeface="Calibri" pitchFamily="34" charset="0"/>
                <a:cs typeface="Calibri" pitchFamily="34" charset="0"/>
              </a:rPr>
              <a:t>Competiveness</a:t>
            </a:r>
            <a:endParaRPr lang="en-US" sz="3600" dirty="0">
              <a:latin typeface="Calibri" pitchFamily="34" charset="0"/>
              <a:cs typeface="Calibri" pitchFamily="34" charset="0"/>
            </a:endParaRPr>
          </a:p>
        </p:txBody>
      </p:sp>
      <p:pic>
        <p:nvPicPr>
          <p:cNvPr id="1026" name="Picture 2" descr="https://encrypted-tbn3.google.com/images?q=tbn:ANd9GcRzAgLk0VFfUpgV87S7SzEet8CJnX-huBF8QS5dQCz4wrzIyvDW">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295400"/>
            <a:ext cx="5824095" cy="4362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774363"/>
      </p:ext>
    </p:extLst>
  </p:cSld>
  <p:clrMapOvr>
    <a:masterClrMapping/>
  </p:clrMapOvr>
  <mc:AlternateContent xmlns:mc="http://schemas.openxmlformats.org/markup-compatibility/2006" xmlns:p14="http://schemas.microsoft.com/office/powerpoint/2010/main">
    <mc:Choice Requires="p14">
      <p:transition p14:dur="350">
        <p14:reveal/>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66800" y="685800"/>
            <a:ext cx="7239000" cy="1066800"/>
          </a:xfrm>
        </p:spPr>
        <p:txBody>
          <a:bodyPr>
            <a:noAutofit/>
          </a:bodyPr>
          <a:lstStyle/>
          <a:p>
            <a:r>
              <a:rPr lang="en-US" sz="3600" dirty="0" smtClean="0">
                <a:latin typeface="Calibri" pitchFamily="34" charset="0"/>
                <a:cs typeface="Calibri" pitchFamily="34" charset="0"/>
              </a:rPr>
              <a:t>Improving teacher integration of technology and pedagogy</a:t>
            </a:r>
            <a:endParaRPr lang="en-US" sz="3600" dirty="0">
              <a:latin typeface="Calibri" pitchFamily="34" charset="0"/>
              <a:cs typeface="Calibri" pitchFamily="34" charset="0"/>
            </a:endParaRPr>
          </a:p>
        </p:txBody>
      </p:sp>
      <p:pic>
        <p:nvPicPr>
          <p:cNvPr id="2052" name="Picture 4" descr="http://www.pinncomp.com/images/partners/misc/promethean.activboard.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371600"/>
            <a:ext cx="4800600" cy="4752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543206"/>
      </p:ext>
    </p:extLst>
  </p:cSld>
  <p:clrMapOvr>
    <a:masterClrMapping/>
  </p:clrMapOvr>
  <mc:AlternateContent xmlns:mc="http://schemas.openxmlformats.org/markup-compatibility/2006" xmlns:p14="http://schemas.microsoft.com/office/powerpoint/2010/main">
    <mc:Choice Requires="p14">
      <p:transition p14:dur="350">
        <p14:reveal/>
      </p:transition>
    </mc:Choice>
    <mc:Fallback xmlns="">
      <p:transition>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TotalTime>
  <Words>316</Words>
  <Application>Microsoft Office PowerPoint</Application>
  <PresentationFormat>On-screen Show (4:3)</PresentationFormat>
  <Paragraphs>13</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Austin</vt:lpstr>
      <vt:lpstr>Why does your organization need this innovation?</vt:lpstr>
      <vt:lpstr>Competiveness</vt:lpstr>
      <vt:lpstr>Improving teacher integration of technology and pedagogy</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does your organization need this innovation?</dc:title>
  <dc:creator>Linda</dc:creator>
  <cp:lastModifiedBy>Linda</cp:lastModifiedBy>
  <cp:revision>1</cp:revision>
  <dcterms:created xsi:type="dcterms:W3CDTF">2012-08-05T13:51:00Z</dcterms:created>
  <dcterms:modified xsi:type="dcterms:W3CDTF">2012-08-05T13:52:21Z</dcterms:modified>
</cp:coreProperties>
</file>